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2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3" r:id="rId21"/>
    <p:sldId id="357" r:id="rId22"/>
    <p:sldId id="354" r:id="rId23"/>
    <p:sldId id="355" r:id="rId24"/>
    <p:sldId id="356" r:id="rId25"/>
    <p:sldId id="347" r:id="rId26"/>
    <p:sldId id="326" r:id="rId27"/>
    <p:sldId id="349" r:id="rId28"/>
    <p:sldId id="350" r:id="rId29"/>
    <p:sldId id="351" r:id="rId30"/>
    <p:sldId id="352" r:id="rId31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4" autoAdjust="0"/>
    <p:restoredTop sz="94682"/>
  </p:normalViewPr>
  <p:slideViewPr>
    <p:cSldViewPr snapToGrid="0">
      <p:cViewPr>
        <p:scale>
          <a:sx n="100" d="100"/>
          <a:sy n="100" d="100"/>
        </p:scale>
        <p:origin x="1144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err="1"/>
              <a:t>Parrallel</a:t>
            </a:r>
            <a:r>
              <a:rPr lang="en-US" dirty="0"/>
              <a:t>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Enhance </a:t>
            </a:r>
            <a:r>
              <a:rPr lang="en-US" dirty="0" err="1"/>
              <a:t>iUML</a:t>
            </a:r>
            <a:r>
              <a:rPr lang="en-US" dirty="0"/>
              <a:t>-B to support </a:t>
            </a:r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First Strategy:</a:t>
            </a:r>
          </a:p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Enhance </a:t>
            </a:r>
            <a:r>
              <a:rPr lang="en-US" dirty="0" err="1"/>
              <a:t>iUML</a:t>
            </a:r>
            <a:r>
              <a:rPr lang="en-US" dirty="0"/>
              <a:t>-B to support </a:t>
            </a:r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10" y="890588"/>
            <a:ext cx="9459310" cy="4850968"/>
          </a:xfrm>
        </p:spPr>
        <p:txBody>
          <a:bodyPr>
            <a:noAutofit/>
          </a:bodyPr>
          <a:lstStyle/>
          <a:p>
            <a:pPr marL="0" lvl="0" indent="0">
              <a:lnSpc>
                <a:spcPts val="1500"/>
              </a:lnSpc>
              <a:buNone/>
            </a:pPr>
            <a:r>
              <a:rPr lang="en-GB" sz="2800" dirty="0" smtClean="0">
                <a:solidFill>
                  <a:srgbClr val="0070C0"/>
                </a:solidFill>
              </a:rPr>
              <a:t>Second Strategy:</a:t>
            </a:r>
          </a:p>
          <a:p>
            <a:pPr>
              <a:lnSpc>
                <a:spcPts val="1500"/>
              </a:lnSpc>
            </a:pPr>
            <a:r>
              <a:rPr lang="en-GB" sz="2000" dirty="0" err="1" smtClean="0"/>
              <a:t>iUML</a:t>
            </a:r>
            <a:r>
              <a:rPr lang="en-GB" sz="2000" dirty="0" smtClean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</a:t>
            </a:r>
            <a:r>
              <a:rPr lang="en-GB" sz="2000" dirty="0" smtClean="0"/>
              <a:t>refine a basis Event-B machine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Trigger events to be consumed in current step are accumulated in a set NOW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 events  to be observed in </a:t>
            </a:r>
            <a:r>
              <a:rPr lang="en-GB" sz="1800" dirty="0" smtClean="0"/>
              <a:t>next </a:t>
            </a:r>
            <a:r>
              <a:rPr lang="en-GB" sz="1800" dirty="0"/>
              <a:t>step are accumulated in a set NEXT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Triggers events generation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An event representing an external trigger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A transition with a “Raise’’ action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All triggers are added to NEXT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Adds guard to define T = {&lt;</a:t>
            </a:r>
            <a:r>
              <a:rPr lang="en-US" sz="1600" dirty="0" err="1"/>
              <a:t>theNewTrigger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Adds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Adds singleton trigger t : </a:t>
            </a:r>
            <a:r>
              <a:rPr lang="en-US" sz="1600" dirty="0" err="1"/>
              <a:t>futureTriggers</a:t>
            </a:r>
            <a:r>
              <a:rPr lang="en-US" sz="1600" dirty="0"/>
              <a:t>&lt;N&gt; to set NEXT </a:t>
            </a:r>
            <a:endParaRPr lang="en-GB" dirty="0"/>
          </a:p>
          <a:p>
            <a:pPr lvl="1">
              <a:lnSpc>
                <a:spcPts val="1500"/>
              </a:lnSpc>
            </a:pPr>
            <a:r>
              <a:rPr lang="en-GB" sz="1800" dirty="0" smtClean="0"/>
              <a:t>A partial ‘run-to-completion’ semantics will be introduced by disabling </a:t>
            </a:r>
            <a:br>
              <a:rPr lang="en-GB" sz="1800" dirty="0" smtClean="0"/>
            </a:br>
            <a:r>
              <a:rPr lang="en-GB" sz="1800" dirty="0" smtClean="0"/>
              <a:t>step event while any external or internal transition is enabled 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New guards are added at each refinement level for each new transition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Copies NEXT into NOW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Set NEXT to empty 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07" y="1545021"/>
            <a:ext cx="4349648" cy="4823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Enhance </a:t>
            </a:r>
            <a:r>
              <a:rPr lang="en-US" dirty="0" err="1"/>
              <a:t>iUML</a:t>
            </a:r>
            <a:r>
              <a:rPr lang="en-US" dirty="0"/>
              <a:t>-B to support </a:t>
            </a:r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690759"/>
            <a:ext cx="9459310" cy="485096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Second Strategy:</a:t>
            </a:r>
          </a:p>
          <a:p>
            <a:pPr marL="0" lvl="0" indent="0">
              <a:buNone/>
            </a:pPr>
            <a:endParaRPr lang="en-GB" dirty="0" smtClean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10" y="1251138"/>
            <a:ext cx="3888890" cy="60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8" y="1881148"/>
            <a:ext cx="3708984" cy="46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6937" y="5430368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303986" y="4587766"/>
            <a:ext cx="1252951" cy="104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41039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939" y="4540278"/>
            <a:ext cx="34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06299" y="3280654"/>
            <a:ext cx="2387200" cy="846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294993" y="4771865"/>
            <a:ext cx="1011237" cy="68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99900" y="4303986"/>
            <a:ext cx="673670" cy="9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5805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3200" y="4853746"/>
            <a:ext cx="34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Clears NEXT set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4635" y="5130800"/>
            <a:ext cx="777765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09285" y="4376571"/>
            <a:ext cx="522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of triggers to be consumed in this step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342852" y="4610100"/>
            <a:ext cx="619548" cy="333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551" y="5920266"/>
            <a:ext cx="825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</a:rPr>
              <a:t>What happens with abstract events that get guards additional guards?</a:t>
            </a:r>
            <a:r>
              <a:rPr lang="en-US" sz="200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Executable (via simulator tools)</a:t>
            </a:r>
          </a:p>
          <a:p>
            <a:r>
              <a:rPr lang="en-US" dirty="0"/>
              <a:t>Related to CCXML Call Control XML, event-based telephony</a:t>
            </a:r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13319</TotalTime>
  <Words>1399</Words>
  <Application>Microsoft Macintosh PowerPoint</Application>
  <PresentationFormat>On-screen Show (4:3)</PresentationFormat>
  <Paragraphs>233</Paragraphs>
  <Slides>30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Georgia</vt:lpstr>
      <vt:lpstr>Lucida Sans</vt:lpstr>
      <vt:lpstr>ＭＳ Ｐゴシック</vt:lpstr>
      <vt:lpstr>Arial</vt:lpstr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Enhance iUML-B to support triggers</vt:lpstr>
      <vt:lpstr>External Trigger Event</vt:lpstr>
      <vt:lpstr>Triggered transition</vt:lpstr>
      <vt:lpstr>Enhance iUML-B to support triggers</vt:lpstr>
      <vt:lpstr>Enhance iUML-B to support triggers</vt:lpstr>
      <vt:lpstr>External Trigger Event</vt:lpstr>
      <vt:lpstr>Triggered transition</vt:lpstr>
      <vt:lpstr>Step Event</vt:lpstr>
      <vt:lpstr>Conclusions</vt:lpstr>
      <vt:lpstr>Thank you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Microsoft Office User</cp:lastModifiedBy>
  <cp:revision>145</cp:revision>
  <dcterms:created xsi:type="dcterms:W3CDTF">2011-07-21T04:20:11Z</dcterms:created>
  <dcterms:modified xsi:type="dcterms:W3CDTF">2016-07-14T14:24:45Z</dcterms:modified>
  <cp:category/>
</cp:coreProperties>
</file>